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2"/>
  </p:notesMasterIdLst>
  <p:sldIdLst>
    <p:sldId id="1719" r:id="rId2"/>
    <p:sldId id="1718" r:id="rId3"/>
    <p:sldId id="1727" r:id="rId4"/>
    <p:sldId id="344" r:id="rId5"/>
    <p:sldId id="1722" r:id="rId6"/>
    <p:sldId id="1723" r:id="rId7"/>
    <p:sldId id="1726" r:id="rId8"/>
    <p:sldId id="1728" r:id="rId9"/>
    <p:sldId id="1725" r:id="rId10"/>
    <p:sldId id="27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CCECFF"/>
    <a:srgbClr val="CCFFFF"/>
    <a:srgbClr val="D82028"/>
    <a:srgbClr val="F84242"/>
    <a:srgbClr val="E82828"/>
    <a:srgbClr val="2F7EDD"/>
    <a:srgbClr val="0D69FF"/>
    <a:srgbClr val="3C7AE0"/>
    <a:srgbClr val="348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36" autoAdjust="0"/>
    <p:restoredTop sz="90675" autoAdjust="0"/>
  </p:normalViewPr>
  <p:slideViewPr>
    <p:cSldViewPr snapToGrid="0">
      <p:cViewPr varScale="1">
        <p:scale>
          <a:sx n="92" d="100"/>
          <a:sy n="92" d="100"/>
        </p:scale>
        <p:origin x="-66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07589A1-5BBD-49DF-BC36-4B94FAC96860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978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79768" y="4715907"/>
            <a:ext cx="5437426" cy="44669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850588" y="9430250"/>
            <a:ext cx="2944946" cy="495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85498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2886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66330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83033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08650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576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45815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534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8177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4438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22622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6059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042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14387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EA4C-B080-439A-A2E1-ACFD2CD6322A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7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Изображение 3" descr="Снимок экрана 2017-03-05 в 17.15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5397110"/>
            <a:ext cx="9143999" cy="146089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358815" y="3744000"/>
            <a:ext cx="11493661" cy="26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1200"/>
              </a:spcAft>
            </a:pPr>
            <a:endParaRPr lang="ru-RU" sz="4000" b="1"/>
          </a:p>
          <a:p>
            <a:pPr algn="ctr">
              <a:spcAft>
                <a:spcPts val="1200"/>
              </a:spcAft>
            </a:pPr>
            <a:r>
              <a:rPr lang="ru-RU" sz="4000" b="1" dirty="0"/>
              <a:t> </a:t>
            </a: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xmlns="" id="{0E6AFADD-1CDF-9C42-B135-CA5FCEDAE6F6}"/>
              </a:ext>
            </a:extLst>
          </p:cNvPr>
          <p:cNvSpPr/>
          <p:nvPr/>
        </p:nvSpPr>
        <p:spPr>
          <a:xfrm>
            <a:off x="511215" y="3896400"/>
            <a:ext cx="11493661" cy="26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1800"/>
              </a:spcAft>
            </a:pPr>
            <a:r>
              <a:rPr lang="ru-RU" sz="2800" b="1" cap="all" spc="-1" dirty="0">
                <a:uFill>
                  <a:solidFill>
                    <a:srgbClr val="FFFFFF"/>
                  </a:solidFill>
                </a:uFill>
              </a:rPr>
              <a:t>Проведение всероссийских проверочных работ в 2023 году</a:t>
            </a:r>
          </a:p>
          <a:p>
            <a:pPr algn="ctr">
              <a:spcAft>
                <a:spcPts val="600"/>
              </a:spcAft>
            </a:pPr>
            <a:endParaRPr lang="ru-RU" sz="2800" b="1" spc="-1" dirty="0">
              <a:uFill>
                <a:solidFill>
                  <a:srgbClr val="FFFFFF"/>
                </a:solidFill>
              </a:uFill>
            </a:endParaRPr>
          </a:p>
          <a:p>
            <a:pPr algn="ctr">
              <a:spcAft>
                <a:spcPts val="1200"/>
              </a:spcAft>
            </a:pPr>
            <a:r>
              <a:rPr lang="ru-RU" sz="2400" b="1" spc="-1" dirty="0">
                <a:uFill>
                  <a:solidFill>
                    <a:srgbClr val="FFFFFF"/>
                  </a:solidFill>
                </a:uFill>
              </a:rPr>
              <a:t>Галина Васильевна Чех, </a:t>
            </a:r>
            <a:r>
              <a:rPr lang="ru-RU" sz="2400" dirty="0"/>
              <a:t>федеральный координатор, начальник отдела организации и координации внешних связей ФГБУ «ФИОКО», телефон: 8(495)023-45-00 (доб.2020), электронная почта: monitoring@fioco.ru</a:t>
            </a:r>
            <a:endParaRPr lang="ru-RU" sz="2400" b="1" spc="-1" dirty="0">
              <a:uFill>
                <a:solidFill>
                  <a:srgbClr val="FFFFFF"/>
                </a:solidFill>
              </a:uFill>
            </a:endParaRPr>
          </a:p>
          <a:p>
            <a:pPr algn="ctr">
              <a:spcAft>
                <a:spcPts val="1200"/>
              </a:spcAft>
            </a:pPr>
            <a:endParaRPr lang="ru-RU" sz="4000" b="1" dirty="0"/>
          </a:p>
          <a:p>
            <a:pPr algn="ctr">
              <a:spcAft>
                <a:spcPts val="1200"/>
              </a:spcAft>
            </a:pPr>
            <a:r>
              <a:rPr lang="ru-RU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11244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Изображение 3" descr="Снимок экрана 2017-03-05 в 17.15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5397110"/>
            <a:ext cx="9143999" cy="14608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2092031" y="3958641"/>
            <a:ext cx="8007218" cy="16068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1200"/>
              </a:spcAft>
            </a:pPr>
            <a:r>
              <a:rPr lang="ru-RU" sz="3600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Благодарю за внимание!</a:t>
            </a:r>
            <a:endParaRPr lang="en-US" sz="3600" b="1" spc="-1" dirty="0"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65332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2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70" y="154276"/>
            <a:ext cx="10095586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sz="2800" b="1" cap="all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Проведение ВПР в 2023 году в 4-8 и 10-11 классах</a:t>
            </a:r>
            <a:endParaRPr lang="ru-RU" sz="2200" b="1" cap="all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1178167"/>
            <a:ext cx="10621688" cy="50951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200" b="1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17515" y="760506"/>
            <a:ext cx="108245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dirty="0"/>
              <a:t>План- график и порядок проведения ВПР в 2023 году размещены в ЛК  в ФИС ОКО.</a:t>
            </a:r>
          </a:p>
          <a:p>
            <a:pPr algn="ctr">
              <a:lnSpc>
                <a:spcPct val="150000"/>
              </a:lnSpc>
            </a:pPr>
            <a:r>
              <a:rPr lang="ru-RU" b="1" dirty="0"/>
              <a:t>Сроки проведения:</a:t>
            </a:r>
          </a:p>
          <a:p>
            <a:pPr algn="ctr">
              <a:lnSpc>
                <a:spcPct val="150000"/>
              </a:lnSpc>
            </a:pPr>
            <a:endParaRPr lang="ru-RU" b="1" dirty="0"/>
          </a:p>
          <a:p>
            <a:endParaRPr lang="ru-RU" b="1" dirty="0"/>
          </a:p>
          <a:p>
            <a:r>
              <a:rPr lang="ru-RU" b="1" dirty="0"/>
              <a:t> </a:t>
            </a:r>
          </a:p>
          <a:p>
            <a:endParaRPr lang="ru-RU" dirty="0"/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38522" y="5273856"/>
            <a:ext cx="9985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Время выполнения работ и формат печати вариантов ВПР представлены в приложении к порядку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952203"/>
              </p:ext>
            </p:extLst>
          </p:nvPr>
        </p:nvGraphicFramePr>
        <p:xfrm>
          <a:off x="1097730" y="1868676"/>
          <a:ext cx="10264087" cy="4046670"/>
        </p:xfrm>
        <a:graphic>
          <a:graphicData uri="http://schemas.openxmlformats.org/drawingml/2006/table">
            <a:tbl>
              <a:tblPr firstRow="1" firstCol="1" bandRow="1"/>
              <a:tblGrid>
                <a:gridCol w="68353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8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96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 4–8 классах (в штатном режиме)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15.03.2023 –20.05.2023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92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 традиционной форме в 6 - 8 классах по предметам на основе случайного выбора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96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 контролем объективности результатов в 4-6 классах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15.03.2023 – 22.04.2023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6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иностранным языкам в 7 классах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04.04.2023 –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16.05.2023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6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 5-8 классах (в компьютерной форме)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04.04.2023 – 17.04.2023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6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ВПР в 10 - 11 классах (в режиме апробации)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01.03.2023 – 25.03.2023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92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единая проверочная работа по социально-гуманитарным предметам с контролем объективности результатов в компьютерной форме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13.03.2023 – 18.03.2023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1224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4E4DA18D-5F60-14EE-3B02-1A177C404CCC}"/>
              </a:ext>
            </a:extLst>
          </p:cNvPr>
          <p:cNvSpPr/>
          <p:nvPr/>
        </p:nvSpPr>
        <p:spPr>
          <a:xfrm>
            <a:off x="1020345" y="5119588"/>
            <a:ext cx="10205521" cy="923330"/>
          </a:xfrm>
          <a:prstGeom prst="roundRect">
            <a:avLst/>
          </a:prstGeom>
          <a:solidFill>
            <a:srgbClr val="0070C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EABB3CE0-7CB2-D54D-B1EB-F224EDAF9550}"/>
              </a:ext>
            </a:extLst>
          </p:cNvPr>
          <p:cNvSpPr/>
          <p:nvPr/>
        </p:nvSpPr>
        <p:spPr>
          <a:xfrm>
            <a:off x="1020346" y="3801008"/>
            <a:ext cx="10205521" cy="1171673"/>
          </a:xfrm>
          <a:prstGeom prst="roundRect">
            <a:avLst/>
          </a:prstGeom>
          <a:solidFill>
            <a:srgbClr val="0070C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3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70" y="154276"/>
            <a:ext cx="10095586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sz="2800" b="1" cap="all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Проведение ВПР В компьютерной форме</a:t>
            </a:r>
            <a:endParaRPr lang="ru-RU" sz="2200" b="1" cap="all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961779" y="1436975"/>
            <a:ext cx="10264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Предоставляется альтернативная возможность выполнения участниками работ в компьютерной форме: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26DB6A2-FCE1-9182-6B29-6A7D78DDA146}"/>
              </a:ext>
            </a:extLst>
          </p:cNvPr>
          <p:cNvSpPr/>
          <p:nvPr/>
        </p:nvSpPr>
        <p:spPr>
          <a:xfrm>
            <a:off x="1076070" y="3918209"/>
            <a:ext cx="9928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ОО с большим количеством участников возможно проведение ВПР в компьютерной форме </a:t>
            </a:r>
            <a:r>
              <a:rPr lang="ru-RU" dirty="0" smtClean="0"/>
              <a:t>в </a:t>
            </a:r>
            <a:r>
              <a:rPr lang="ru-RU" dirty="0"/>
              <a:t>течение нескольких дней (не более пяти дней) периода проведения ВПР в компьютерной форме, установленного графиком проведения ВПР.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9FF663F-BF01-882B-00D4-01B69A0D50DD}"/>
              </a:ext>
            </a:extLst>
          </p:cNvPr>
          <p:cNvSpPr/>
          <p:nvPr/>
        </p:nvSpPr>
        <p:spPr>
          <a:xfrm>
            <a:off x="1601720" y="2244644"/>
            <a:ext cx="7331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5 классах по предметам «История», «Биология»;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97812602-1D97-A8B9-2336-FA9F06A6CDB6}"/>
              </a:ext>
            </a:extLst>
          </p:cNvPr>
          <p:cNvSpPr/>
          <p:nvPr/>
        </p:nvSpPr>
        <p:spPr>
          <a:xfrm>
            <a:off x="1601720" y="2859192"/>
            <a:ext cx="91965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6, 7, 8 классах по предметам «История», «Биология», «География», «Обществознание».</a:t>
            </a:r>
          </a:p>
        </p:txBody>
      </p:sp>
      <p:pic>
        <p:nvPicPr>
          <p:cNvPr id="12" name="Рисунок 11" descr="Перемотка вперед контур">
            <a:extLst>
              <a:ext uri="{FF2B5EF4-FFF2-40B4-BE49-F238E27FC236}">
                <a16:creationId xmlns:a16="http://schemas.microsoft.com/office/drawing/2014/main" xmlns="" id="{C08A08AE-B963-FFF7-AE18-8C5CEBEAA2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61779" y="2107880"/>
            <a:ext cx="639941" cy="639941"/>
          </a:xfrm>
          <a:prstGeom prst="rect">
            <a:avLst/>
          </a:prstGeom>
        </p:spPr>
      </p:pic>
      <p:pic>
        <p:nvPicPr>
          <p:cNvPr id="13" name="Рисунок 12" descr="Перемотка вперед контур">
            <a:extLst>
              <a:ext uri="{FF2B5EF4-FFF2-40B4-BE49-F238E27FC236}">
                <a16:creationId xmlns:a16="http://schemas.microsoft.com/office/drawing/2014/main" xmlns="" id="{A0D2304C-469D-DBD3-1124-134CE76B5B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61779" y="2747821"/>
            <a:ext cx="639941" cy="639941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67087E93-977D-C0EE-AC89-AD0FFD9874FC}"/>
              </a:ext>
            </a:extLst>
          </p:cNvPr>
          <p:cNvSpPr/>
          <p:nvPr/>
        </p:nvSpPr>
        <p:spPr>
          <a:xfrm>
            <a:off x="1076070" y="5258087"/>
            <a:ext cx="992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Эксперты получат доступ к системе удаленной проверки заданий «Эксперт». </a:t>
            </a:r>
          </a:p>
        </p:txBody>
      </p:sp>
    </p:spTree>
    <p:extLst>
      <p:ext uri="{BB962C8B-B14F-4D97-AF65-F5344CB8AC3E}">
        <p14:creationId xmlns:p14="http://schemas.microsoft.com/office/powerpoint/2010/main" val="29706188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69" y="154276"/>
            <a:ext cx="10095585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sz="2800" b="1" cap="all" dirty="0">
                <a:solidFill>
                  <a:srgbClr val="0070C0"/>
                </a:solidFill>
                <a:cs typeface="Times New Roman" pitchFamily="18" charset="0"/>
              </a:rPr>
              <a:t>Формирование заявки на участие в ВПР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1178167"/>
            <a:ext cx="10621688" cy="50951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200" b="1" dirty="0">
              <a:solidFill>
                <a:prstClr val="black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4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1778" y="1302684"/>
            <a:ext cx="10680255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Для ОО, которые не успели заполнить заявку, предоставлена возможность это сделать </a:t>
            </a:r>
            <a:r>
              <a:rPr lang="ru-RU" b="1" dirty="0"/>
              <a:t>через региональных координаторов</a:t>
            </a:r>
            <a:r>
              <a:rPr lang="ru-RU" dirty="0"/>
              <a:t>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4A7A4F2-CB4E-5A11-9DAB-1A467581B29F}"/>
              </a:ext>
            </a:extLst>
          </p:cNvPr>
          <p:cNvSpPr/>
          <p:nvPr/>
        </p:nvSpPr>
        <p:spPr>
          <a:xfrm>
            <a:off x="961777" y="2283822"/>
            <a:ext cx="10264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Проведение только в традиционной форме: 4  –  8 классы - с 29.03.2023</a:t>
            </a:r>
          </a:p>
          <a:p>
            <a:pPr>
              <a:lnSpc>
                <a:spcPct val="150000"/>
              </a:lnSpc>
            </a:pPr>
            <a:r>
              <a:rPr lang="ru-RU" dirty="0"/>
              <a:t>                                                                                   10 – 11 классы – с 09.03.2023</a:t>
            </a:r>
          </a:p>
        </p:txBody>
      </p:sp>
      <p:pic>
        <p:nvPicPr>
          <p:cNvPr id="12" name="Рисунок 11"/>
          <p:cNvPicPr/>
          <p:nvPr/>
        </p:nvPicPr>
        <p:blipFill rotWithShape="1">
          <a:blip r:embed="rId4"/>
          <a:srcRect l="1838" t="11022" r="2181" b="72241"/>
          <a:stretch/>
        </p:blipFill>
        <p:spPr bwMode="auto">
          <a:xfrm>
            <a:off x="554538" y="3406457"/>
            <a:ext cx="10913101" cy="10702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35707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69" y="154276"/>
            <a:ext cx="10095585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cs typeface="Times New Roman" pitchFamily="18" charset="0"/>
              </a:rPr>
              <a:t>организация выборочного проведения ВПР </a:t>
            </a:r>
          </a:p>
          <a:p>
            <a:pPr algn="ctr"/>
            <a:r>
              <a:rPr lang="ru-RU" sz="2400" b="1" cap="all" dirty="0">
                <a:solidFill>
                  <a:srgbClr val="0070C0"/>
                </a:solidFill>
                <a:cs typeface="Times New Roman" pitchFamily="18" charset="0"/>
              </a:rPr>
              <a:t>с контролем объективности результатов 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6069" y="1113804"/>
            <a:ext cx="10621688" cy="50951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200" b="1" dirty="0">
              <a:solidFill>
                <a:prstClr val="black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5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58901" y="4499494"/>
            <a:ext cx="97570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Контроль объективности обеспечивается путем присутствия независимых наблюдателей в аудиториях.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E1D8C1D6-BC53-5F30-C9A2-1A4B7D88E180}"/>
              </a:ext>
            </a:extLst>
          </p:cNvPr>
          <p:cNvSpPr/>
          <p:nvPr/>
        </p:nvSpPr>
        <p:spPr>
          <a:xfrm>
            <a:off x="961778" y="1505582"/>
            <a:ext cx="4778621" cy="1575915"/>
          </a:xfrm>
          <a:prstGeom prst="roundRect">
            <a:avLst/>
          </a:prstGeom>
          <a:solidFill>
            <a:srgbClr val="0070C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DB375B5-A810-08C7-4C8E-FEAB6159CF04}"/>
              </a:ext>
            </a:extLst>
          </p:cNvPr>
          <p:cNvSpPr/>
          <p:nvPr/>
        </p:nvSpPr>
        <p:spPr>
          <a:xfrm>
            <a:off x="6393032" y="1505582"/>
            <a:ext cx="4778621" cy="2899211"/>
          </a:xfrm>
          <a:prstGeom prst="roundRect">
            <a:avLst/>
          </a:prstGeom>
          <a:solidFill>
            <a:srgbClr val="0070C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CEACBDC-060E-F712-EA49-E80AF2FB0456}"/>
              </a:ext>
            </a:extLst>
          </p:cNvPr>
          <p:cNvSpPr/>
          <p:nvPr/>
        </p:nvSpPr>
        <p:spPr>
          <a:xfrm>
            <a:off x="961779" y="1691051"/>
            <a:ext cx="47786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4-6  классы </a:t>
            </a:r>
            <a:r>
              <a:rPr lang="ru-RU" dirty="0"/>
              <a:t>– по предметам «Русский язык» и «Математика». По остальным предметам ВПР в 4-6 классах в ОО, включенных в выборку, проводятся в штатном режиме.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D673E33-1C4D-EEE2-C0A5-2BE651204BAE}"/>
              </a:ext>
            </a:extLst>
          </p:cNvPr>
          <p:cNvSpPr/>
          <p:nvPr/>
        </p:nvSpPr>
        <p:spPr>
          <a:xfrm>
            <a:off x="6426025" y="1687925"/>
            <a:ext cx="46313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11 классы </a:t>
            </a:r>
            <a:r>
              <a:rPr lang="ru-RU" dirty="0"/>
              <a:t>– по единой проверочной работе по социально – гуманитарным предметам (работа включает задания по предметам «География», «История», «Обществознание») </a:t>
            </a:r>
            <a:r>
              <a:rPr lang="ru-RU" b="1" dirty="0"/>
              <a:t>в компьютерной форме</a:t>
            </a:r>
            <a:r>
              <a:rPr lang="ru-RU" dirty="0"/>
              <a:t>. По остальным предметам ВПР в 11 классах в ОО, включенных в выборку, проводятся в режиме апробации.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58FBFE4-168D-B770-8776-9DA89F5BB2A1}"/>
              </a:ext>
            </a:extLst>
          </p:cNvPr>
          <p:cNvSpPr/>
          <p:nvPr/>
        </p:nvSpPr>
        <p:spPr>
          <a:xfrm>
            <a:off x="1358900" y="5328927"/>
            <a:ext cx="9757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Работы участников проверяются независимыми экспертами.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0D07E3C6-3A61-F6B4-6D00-09EF09BAC655}"/>
              </a:ext>
            </a:extLst>
          </p:cNvPr>
          <p:cNvSpPr/>
          <p:nvPr/>
        </p:nvSpPr>
        <p:spPr>
          <a:xfrm>
            <a:off x="1358900" y="5881362"/>
            <a:ext cx="97570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проверки заданий единой поверочной работы эксперты получают доступ к системе удаленной проверки заданий «Эксперт».</a:t>
            </a:r>
          </a:p>
        </p:txBody>
      </p:sp>
      <p:pic>
        <p:nvPicPr>
          <p:cNvPr id="21" name="Рисунок 20" descr="Перемотка вперед контур">
            <a:extLst>
              <a:ext uri="{FF2B5EF4-FFF2-40B4-BE49-F238E27FC236}">
                <a16:creationId xmlns:a16="http://schemas.microsoft.com/office/drawing/2014/main" xmlns="" id="{19C5154F-744C-A8B3-5863-154555641F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18959" y="4370783"/>
            <a:ext cx="639941" cy="639941"/>
          </a:xfrm>
          <a:prstGeom prst="rect">
            <a:avLst/>
          </a:prstGeom>
        </p:spPr>
      </p:pic>
      <p:pic>
        <p:nvPicPr>
          <p:cNvPr id="22" name="Рисунок 21" descr="Перемотка вперед контур">
            <a:extLst>
              <a:ext uri="{FF2B5EF4-FFF2-40B4-BE49-F238E27FC236}">
                <a16:creationId xmlns:a16="http://schemas.microsoft.com/office/drawing/2014/main" xmlns="" id="{A28D78CF-70E0-FA0D-AB5E-118A27A004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18959" y="5200185"/>
            <a:ext cx="639941" cy="639941"/>
          </a:xfrm>
          <a:prstGeom prst="rect">
            <a:avLst/>
          </a:prstGeom>
        </p:spPr>
      </p:pic>
      <p:pic>
        <p:nvPicPr>
          <p:cNvPr id="23" name="Рисунок 22" descr="Перемотка вперед контур">
            <a:extLst>
              <a:ext uri="{FF2B5EF4-FFF2-40B4-BE49-F238E27FC236}">
                <a16:creationId xmlns:a16="http://schemas.microsoft.com/office/drawing/2014/main" xmlns="" id="{FE2C2B3A-7389-FA1A-8078-C6C9F67C3F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18959" y="5775588"/>
            <a:ext cx="639941" cy="63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92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69" y="154276"/>
            <a:ext cx="10095585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cs typeface="Times New Roman" pitchFamily="18" charset="0"/>
              </a:rPr>
              <a:t>организация выборочного проведения ВПР </a:t>
            </a:r>
          </a:p>
          <a:p>
            <a:pPr algn="ctr"/>
            <a:r>
              <a:rPr lang="ru-RU" sz="2400" b="1" cap="all" dirty="0">
                <a:solidFill>
                  <a:srgbClr val="0070C0"/>
                </a:solidFill>
                <a:cs typeface="Times New Roman" pitchFamily="18" charset="0"/>
              </a:rPr>
              <a:t>с контролем объективности результатов 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1178167"/>
            <a:ext cx="10621688" cy="50951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200" b="1" dirty="0">
              <a:solidFill>
                <a:prstClr val="black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6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903" y="1292467"/>
            <a:ext cx="106144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Публикация от 10.02.2023 «Письмо </a:t>
            </a:r>
            <a:r>
              <a:rPr lang="ru-RU" dirty="0" err="1"/>
              <a:t>Рособрнадзора</a:t>
            </a:r>
            <a:r>
              <a:rPr lang="ru-RU" dirty="0"/>
              <a:t> от 09.02.2023 № 08-20 «Об организации выборочного проведения ВПР с контролем объективности результатов»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Обратите внимание</a:t>
            </a:r>
            <a:r>
              <a:rPr lang="ru-RU" dirty="0"/>
              <a:t>: в списки регионов-участников внесены изменения. Уточнённые списки в файле "Приложение с изменениями". Уточнения коснулись только двух регионов – Московской области и Свердловской области.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756" y="3986599"/>
            <a:ext cx="5057518" cy="208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52756" y="3198849"/>
            <a:ext cx="5057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Список регионов – участников выборочного проведения ВПР с контролем объективности результатов по предметам «Русский язык» и «Математика» в 4-6 классах </a:t>
            </a:r>
            <a:endParaRPr lang="ru-RU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458" y="3948404"/>
            <a:ext cx="5140898" cy="212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301458" y="3196792"/>
            <a:ext cx="5140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Список регионов – участников выборочного проведения ВПР с контролем объективности результатов по единой проверочной работе по социально-гуманитарным предметам в 11 классах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879471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69" y="154276"/>
            <a:ext cx="10095585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cs typeface="Times New Roman" pitchFamily="18" charset="0"/>
              </a:rPr>
              <a:t>организация выборочного проведения ВПР </a:t>
            </a:r>
          </a:p>
          <a:p>
            <a:pPr algn="ctr"/>
            <a:r>
              <a:rPr lang="ru-RU" sz="2400" b="1" cap="all" dirty="0">
                <a:solidFill>
                  <a:srgbClr val="0070C0"/>
                </a:solidFill>
                <a:cs typeface="Times New Roman" pitchFamily="18" charset="0"/>
              </a:rPr>
              <a:t>с контролем объективности результатов 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572567"/>
            <a:ext cx="10621688" cy="61618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200" b="1" dirty="0">
              <a:solidFill>
                <a:prstClr val="black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7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2482" y="1631666"/>
            <a:ext cx="10264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Формирование списка участников:</a:t>
            </a:r>
          </a:p>
          <a:p>
            <a:endParaRPr lang="ru-RU" b="1" dirty="0"/>
          </a:p>
          <a:p>
            <a:pPr marL="342900" indent="-342900">
              <a:buAutoNum type="arabicPeriod"/>
            </a:pPr>
            <a:r>
              <a:rPr lang="ru-RU" dirty="0"/>
              <a:t>Согласование списка ОО  – участников.</a:t>
            </a:r>
          </a:p>
          <a:p>
            <a:pPr marL="342900" indent="-342900">
              <a:buAutoNum type="arabicPeriod"/>
            </a:pPr>
            <a:r>
              <a:rPr lang="ru-RU" dirty="0"/>
              <a:t>Сбор списка обучающихся</a:t>
            </a:r>
          </a:p>
        </p:txBody>
      </p:sp>
      <p:pic>
        <p:nvPicPr>
          <p:cNvPr id="3" name="Рисунок 2" descr="Перемотка вперед контур">
            <a:extLst>
              <a:ext uri="{FF2B5EF4-FFF2-40B4-BE49-F238E27FC236}">
                <a16:creationId xmlns:a16="http://schemas.microsoft.com/office/drawing/2014/main" xmlns="" id="{FB4CCECF-5BF5-17C7-0F2C-B53BDA7672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02482" y="4184866"/>
            <a:ext cx="639941" cy="639941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8D173774-B75B-1D81-D530-C02D5E776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84" y="1345006"/>
            <a:ext cx="5540253" cy="265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07479ED8-8249-0985-71D7-F26AC3B43435}"/>
              </a:ext>
            </a:extLst>
          </p:cNvPr>
          <p:cNvSpPr/>
          <p:nvPr/>
        </p:nvSpPr>
        <p:spPr>
          <a:xfrm>
            <a:off x="1369215" y="4184866"/>
            <a:ext cx="9856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если в каждой параллели (4, 5 и 6 классов) более 28 человек, то отбирается 28 обучающихся, если в параллели менее 28 человек – в выборку включаются все обучающиеся параллели.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4266BD1C-BFB0-C86C-18FB-3FFBF9A8A23A}"/>
              </a:ext>
            </a:extLst>
          </p:cNvPr>
          <p:cNvSpPr/>
          <p:nvPr/>
        </p:nvSpPr>
        <p:spPr>
          <a:xfrm>
            <a:off x="1369215" y="4919932"/>
            <a:ext cx="10001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если в параллели 11 классов более 25 человек, то отбирается 25 обучающихся, если в параллели менее 25 человек – в выборку включаются все обучающиеся параллели.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62363A3C-EE61-281F-C447-2E267581AACB}"/>
              </a:ext>
            </a:extLst>
          </p:cNvPr>
          <p:cNvSpPr/>
          <p:nvPr/>
        </p:nvSpPr>
        <p:spPr>
          <a:xfrm>
            <a:off x="802482" y="5661388"/>
            <a:ext cx="10264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 Сбор расписания.</a:t>
            </a:r>
          </a:p>
          <a:p>
            <a:r>
              <a:rPr lang="ru-RU" dirty="0"/>
              <a:t>4. Предоставление итогового списка обучающихся, которые были отобраны для участия.</a:t>
            </a:r>
          </a:p>
        </p:txBody>
      </p:sp>
      <p:pic>
        <p:nvPicPr>
          <p:cNvPr id="13" name="Рисунок 12" descr="Перемотка вперед контур">
            <a:extLst>
              <a:ext uri="{FF2B5EF4-FFF2-40B4-BE49-F238E27FC236}">
                <a16:creationId xmlns:a16="http://schemas.microsoft.com/office/drawing/2014/main" xmlns="" id="{DA4DF523-EE39-9DAB-4A03-A4C4E46AC4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02482" y="4913542"/>
            <a:ext cx="639941" cy="63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24345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0640F5F2-4387-CC77-9D3A-6169EB9DC168}"/>
              </a:ext>
            </a:extLst>
          </p:cNvPr>
          <p:cNvSpPr/>
          <p:nvPr/>
        </p:nvSpPr>
        <p:spPr>
          <a:xfrm>
            <a:off x="1074559" y="2539633"/>
            <a:ext cx="10151308" cy="1124321"/>
          </a:xfrm>
          <a:prstGeom prst="roundRect">
            <a:avLst/>
          </a:prstGeom>
          <a:solidFill>
            <a:srgbClr val="0070C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69" y="154276"/>
            <a:ext cx="10095585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cs typeface="Times New Roman" pitchFamily="18" charset="0"/>
              </a:rPr>
              <a:t>Получение результатов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572567"/>
            <a:ext cx="10621688" cy="61618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200" b="1" dirty="0">
              <a:solidFill>
                <a:prstClr val="black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8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21100" y="1291279"/>
            <a:ext cx="10205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ОО, загрузившие формы сбора результатов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95E48D3-A24D-B542-BB5F-7E28672F4D4D}"/>
              </a:ext>
            </a:extLst>
          </p:cNvPr>
          <p:cNvSpPr/>
          <p:nvPr/>
        </p:nvSpPr>
        <p:spPr>
          <a:xfrm>
            <a:off x="1165486" y="4706671"/>
            <a:ext cx="102055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 29 апреля (после 23:00 </a:t>
            </a:r>
            <a:r>
              <a:rPr lang="ru-RU" dirty="0" err="1"/>
              <a:t>мск</a:t>
            </a:r>
            <a:r>
              <a:rPr lang="ru-RU" dirty="0"/>
              <a:t>) до 26 мая - результаты с 7 июня. В статистике по муниципалитету, региону, Российской Федерации будут отражены результаты за весь период проведения работ, т.е. все загруженные результаты с 15 марта по 26 мая 2023 г.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24892C5-B2F1-2155-676E-B24170D55DCD}"/>
              </a:ext>
            </a:extLst>
          </p:cNvPr>
          <p:cNvSpPr/>
          <p:nvPr/>
        </p:nvSpPr>
        <p:spPr>
          <a:xfrm>
            <a:off x="1167123" y="2776410"/>
            <a:ext cx="9966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 29 апреля (до 23:00 </a:t>
            </a:r>
            <a:r>
              <a:rPr lang="ru-RU" dirty="0" err="1"/>
              <a:t>мск</a:t>
            </a:r>
            <a:r>
              <a:rPr lang="ru-RU" dirty="0"/>
              <a:t>) - результаты с 15 мая. В статистике по муниципалитету, региону, Российской Федерации будут отражены результаты за период с 15 марта по 29 апреля.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9B5FCBD2-5DC3-B1F5-D896-35D6B1D7B6E1}"/>
              </a:ext>
            </a:extLst>
          </p:cNvPr>
          <p:cNvSpPr/>
          <p:nvPr/>
        </p:nvSpPr>
        <p:spPr>
          <a:xfrm>
            <a:off x="1074559" y="4582530"/>
            <a:ext cx="10151308" cy="1181664"/>
          </a:xfrm>
          <a:prstGeom prst="roundRect">
            <a:avLst/>
          </a:prstGeom>
          <a:solidFill>
            <a:srgbClr val="0070C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46860D7F-DCB6-324B-15B6-2B7AD67C4CC0}"/>
              </a:ext>
            </a:extLst>
          </p:cNvPr>
          <p:cNvSpPr/>
          <p:nvPr/>
        </p:nvSpPr>
        <p:spPr>
          <a:xfrm>
            <a:off x="1020346" y="1967355"/>
            <a:ext cx="10205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ПЕРВАЯ ВОЛНА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F1386AB1-347B-7F4A-1CF9-0B35E843D036}"/>
              </a:ext>
            </a:extLst>
          </p:cNvPr>
          <p:cNvSpPr/>
          <p:nvPr/>
        </p:nvSpPr>
        <p:spPr>
          <a:xfrm>
            <a:off x="1020346" y="4004053"/>
            <a:ext cx="10205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ВТОРАЯ ВОЛНА</a:t>
            </a:r>
          </a:p>
        </p:txBody>
      </p:sp>
    </p:spTree>
    <p:extLst>
      <p:ext uri="{BB962C8B-B14F-4D97-AF65-F5344CB8AC3E}">
        <p14:creationId xmlns:p14="http://schemas.microsoft.com/office/powerpoint/2010/main" val="13326187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1076069" y="154276"/>
            <a:ext cx="10095585" cy="675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sz="2800" b="1" cap="all" dirty="0">
                <a:solidFill>
                  <a:srgbClr val="0070C0"/>
                </a:solidFill>
                <a:cs typeface="Times New Roman" pitchFamily="18" charset="0"/>
              </a:rPr>
              <a:t>Проведение ВПР в 2023 году</a:t>
            </a:r>
            <a:endParaRPr lang="ru-RU" sz="2200" b="1" cap="all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20346" y="1178167"/>
            <a:ext cx="10621688" cy="50951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1828800">
              <a:spcBef>
                <a:spcPts val="0"/>
              </a:spcBef>
              <a:buNone/>
            </a:pPr>
            <a:endParaRPr lang="ru-RU" sz="2200" b="1" dirty="0">
              <a:solidFill>
                <a:prstClr val="black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FCA72F7F-E750-9744-B0DC-8DF4E172C7CF}"/>
              </a:ext>
            </a:extLst>
          </p:cNvPr>
          <p:cNvCxnSpPr>
            <a:cxnSpLocks/>
          </p:cNvCxnSpPr>
          <p:nvPr/>
        </p:nvCxnSpPr>
        <p:spPr>
          <a:xfrm>
            <a:off x="1020346" y="942654"/>
            <a:ext cx="1015130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225867" y="666686"/>
            <a:ext cx="81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7E714FA-0CE1-448F-A387-DAE585036FF8}" type="slidenum"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9</a:t>
            </a:fld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903" y="1178167"/>
            <a:ext cx="106144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Чат для региональных координаторов</a:t>
            </a:r>
          </a:p>
          <a:p>
            <a:endParaRPr lang="ru-RU" dirty="0"/>
          </a:p>
          <a:p>
            <a:r>
              <a:rPr lang="ru-RU" dirty="0"/>
              <a:t>Предназначен для передачи оперативной информации от федерального организатора и  взаимодействия региональных координаторов между собой. Все вопросы технического характера просим направлять в техническую поддержку.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848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6252</TotalTime>
  <Words>773</Words>
  <Application>Microsoft Office PowerPoint</Application>
  <PresentationFormat>Произвольный</PresentationFormat>
  <Paragraphs>85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Умная Москва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ФИОКО</dc:creator>
  <cp:lastModifiedBy>User</cp:lastModifiedBy>
  <cp:revision>439</cp:revision>
  <dcterms:created xsi:type="dcterms:W3CDTF">2016-12-17T10:03:25Z</dcterms:created>
  <dcterms:modified xsi:type="dcterms:W3CDTF">2023-02-15T09:49:04Z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Умная Москва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1</vt:i4>
  </property>
  <property fmtid="{D5CDD505-2E9C-101B-9397-08002B2CF9AE}" pid="8" name="Notes">
    <vt:i4>62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62</vt:i4>
  </property>
</Properties>
</file>